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9"/>
    <p:restoredTop sz="76882"/>
  </p:normalViewPr>
  <p:slideViewPr>
    <p:cSldViewPr snapToGrid="0">
      <p:cViewPr>
        <p:scale>
          <a:sx n="110" d="100"/>
          <a:sy n="110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B423B-194E-FD4E-BF0E-CEB83685B544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C336B-43C5-DE45-A850-86FAE3BDF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ystem-ui"/>
              </a:rPr>
              <a:t>Data Fields: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Date</a:t>
            </a:r>
            <a:r>
              <a:rPr lang="en-US" b="0" i="0" dirty="0">
                <a:effectLst/>
                <a:latin typeface="system-ui"/>
              </a:rPr>
              <a:t>: Date of the 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Open</a:t>
            </a:r>
            <a:r>
              <a:rPr lang="en-US" b="0" i="0" dirty="0">
                <a:effectLst/>
                <a:latin typeface="system-ui"/>
              </a:rPr>
              <a:t>: Price from the first transaction of a trading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High</a:t>
            </a:r>
            <a:r>
              <a:rPr lang="en-US" b="0" i="0" dirty="0">
                <a:effectLst/>
                <a:latin typeface="system-ui"/>
              </a:rPr>
              <a:t>: Maximum price in a trading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Low</a:t>
            </a:r>
            <a:r>
              <a:rPr lang="en-US" b="0" i="0" dirty="0">
                <a:effectLst/>
                <a:latin typeface="system-ui"/>
              </a:rPr>
              <a:t>: Minimum price in a trading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Close</a:t>
            </a:r>
            <a:r>
              <a:rPr lang="en-US" b="0" i="0" dirty="0">
                <a:effectLst/>
                <a:latin typeface="system-ui"/>
              </a:rPr>
              <a:t>: Price from the last transaction of a trading 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Adj Close</a:t>
            </a:r>
            <a:r>
              <a:rPr lang="en-US" b="0" i="0" dirty="0">
                <a:effectLst/>
                <a:latin typeface="system-ui"/>
              </a:rPr>
              <a:t>: Closing price adjusted to reflect the value after accounting for corporate actions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Volume</a:t>
            </a:r>
            <a:r>
              <a:rPr lang="en-US" b="0" i="0" dirty="0">
                <a:effectLst/>
                <a:latin typeface="system-ui"/>
              </a:rPr>
              <a:t>: Number of units traded in a 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6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WFC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Trend Component:</a:t>
            </a:r>
            <a:r>
              <a:rPr lang="en-US" dirty="0"/>
              <a:t> The stock price has generally increased since 1995, peaking between 2015-2019, followed by a decline. The uncertainty band suggests higher volatility in future predictions.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Weekly Seasonality:</a:t>
            </a:r>
            <a:r>
              <a:rPr lang="en-US" dirty="0"/>
              <a:t> Stock activity dips from Monday to Thursday, with a small recovery on Friday and a sharp increase over the weekend (Saturday and Sunday).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Yearly Seasonality:</a:t>
            </a:r>
            <a:r>
              <a:rPr lang="en-US" dirty="0"/>
              <a:t> The stock shows multiple peaks and dips throughout the year, with a rise in January, a dip from March to May, fluctuations in July and September, and an uptrend towards the end of the year.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JPM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dirty="0"/>
              <a:t>- Trend Component:</a:t>
            </a:r>
            <a:r>
              <a:rPr lang="en-US" dirty="0"/>
              <a:t> JPM's stock has shown a steady increase over time, with significant acceleration after 2015. The upward trend is steeper than WFC's, and the uncertainty band indicates continued growth.</a:t>
            </a:r>
          </a:p>
          <a:p>
            <a:pPr algn="l"/>
            <a:endParaRPr lang="en-US" b="1" dirty="0"/>
          </a:p>
          <a:p>
            <a:pPr marL="171450" indent="-171450" algn="l">
              <a:buFontTx/>
              <a:buChar char="-"/>
            </a:pPr>
            <a:r>
              <a:rPr lang="en-US" b="1" dirty="0"/>
              <a:t>Weekly Seasonality:</a:t>
            </a:r>
            <a:r>
              <a:rPr lang="en-US" dirty="0"/>
              <a:t> Similar to WFC, JPM experiences the highest increase on Sunday, followed by a drop on Monday. Tuesday to Friday shows little variation, with a small rebound on Saturday, reflecting typical market adjustments after weekends.</a:t>
            </a:r>
          </a:p>
          <a:p>
            <a:pPr marL="171450" indent="-171450" algn="l">
              <a:buFontTx/>
              <a:buChar char="-"/>
            </a:pPr>
            <a:endParaRPr lang="en-US" b="1" dirty="0"/>
          </a:p>
          <a:p>
            <a:pPr marL="171450" indent="-171450" algn="l">
              <a:buFontTx/>
              <a:buChar char="-"/>
            </a:pPr>
            <a:r>
              <a:rPr lang="en-US" b="1" dirty="0"/>
              <a:t>Yearly Seasonality:</a:t>
            </a:r>
            <a:r>
              <a:rPr lang="en-US" dirty="0"/>
              <a:t> JPM’s yearly trend mirrors WFC’s, with a peak in January-February, a dip from March to May, fluctuations in June-September, and a strong drop in October-November before recovering in December. These patterns are likely influenced by market cycles, earnings reports, and macroeconomic factors.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Trend Component: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1995-2007:</a:t>
            </a:r>
            <a:r>
              <a:rPr lang="en-US" dirty="0"/>
              <a:t> Strong growth, peaking around 2007 before a sharp decline.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2008-2013:</a:t>
            </a:r>
            <a:r>
              <a:rPr lang="en-US" dirty="0"/>
              <a:t> Significant drop due to the 2008 financial crisis, followed by stagnation.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2013-2023:</a:t>
            </a:r>
            <a:r>
              <a:rPr lang="en-US" dirty="0"/>
              <a:t> Strong recovery with accelerating growth after 2019.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Weekly Seasonality:</a:t>
            </a:r>
            <a:r>
              <a:rPr lang="en-US" dirty="0"/>
              <a:t> The pattern is less volatile than WFC and JPM, with a drop on Sunday followed by steady growth from Monday to Friday. Unlike WFC and JPM, Tuesday sees the highest increase, while Saturday experiences a sharp decline.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Yearly Seasonality: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January-March:</a:t>
            </a:r>
            <a:r>
              <a:rPr lang="en-US" dirty="0"/>
              <a:t> Moderate fluctuations.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April-May:</a:t>
            </a:r>
            <a:r>
              <a:rPr lang="en-US" dirty="0"/>
              <a:t> Strong seasonal peaks.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June-September:</a:t>
            </a:r>
            <a:r>
              <a:rPr lang="en-US" dirty="0"/>
              <a:t> Smaller fluctuations, but remains positive.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October-November:</a:t>
            </a:r>
            <a:r>
              <a:rPr lang="en-US" dirty="0"/>
              <a:t> Clear drop, followed by recovery in December.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6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system-ui"/>
              </a:rPr>
              <a:t>In summary: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JPM has the most stable long-term growth.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BAC has the most volatility but has rebounded strongly.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WFC has seasonal patterns similar to JPM but fluctuates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3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WFC:</a:t>
            </a:r>
            <a:r>
              <a:rPr lang="en-US" dirty="0"/>
              <a:t> The stock price remains stable throughout the year, with little seasonal impact. The median stays consistent, and the price range doesn’t change much. A few lower-end outliers are present, but they are not extreme.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JPM:</a:t>
            </a:r>
            <a:r>
              <a:rPr lang="en-US" dirty="0"/>
              <a:t> While the median price is stable, JPM shows more volatility with numerous upper outliers, especially beyond $100, indicating larger price fluctuations compared to WFC and BAC. The spread is wider, signaling more price volatility throughout the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BAC:</a:t>
            </a:r>
            <a:r>
              <a:rPr lang="en-US" dirty="0"/>
              <a:t> Similar to WFC, BAC shows stable stock prices across all seasons, with a consistent median and range. There are some high outliers, but nothing as extreme as JPM’s fluctuations.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Overall, WFC and BAC stocks are stable, while JPM experiences more volatility. However, none of the stocks show a strong seasonal pattern, suggesting that stock prices aren’t significantly influenced by the time of year. Further analysis could be done to confirm this, but seasonality doesn’t appear to be a major factor based on these visuals.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0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9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Pre-2007:</a:t>
            </a:r>
            <a:r>
              <a:rPr lang="en-US" b="0" i="0" dirty="0">
                <a:effectLst/>
                <a:latin typeface="system-ui"/>
              </a:rPr>
              <a:t> A general upward trend with periodic fluctuations.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2007-2012:</a:t>
            </a:r>
            <a:r>
              <a:rPr lang="en-US" b="0" i="0" dirty="0">
                <a:effectLst/>
                <a:latin typeface="system-ui"/>
              </a:rPr>
              <a:t> A more linear movement, where the stock price remained relatively stable with some volatility, likely influenced by the 2008 financial crisis.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2012-2016:</a:t>
            </a:r>
            <a:r>
              <a:rPr lang="en-US" b="0" i="0" dirty="0">
                <a:effectLst/>
                <a:latin typeface="system-ui"/>
              </a:rPr>
              <a:t> A sharp increase, suggesting strong investor confidence before the scandal became public.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2016 Drop:</a:t>
            </a:r>
            <a:r>
              <a:rPr lang="en-US" b="0" i="0" dirty="0">
                <a:effectLst/>
                <a:latin typeface="system-ui"/>
              </a:rPr>
              <a:t> A notable decline in stock value, reflecting the market’s reaction to the scandal.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Post-2016 Recovery:</a:t>
            </a:r>
            <a:r>
              <a:rPr lang="en-US" b="0" i="0" dirty="0">
                <a:effectLst/>
                <a:latin typeface="system-ui"/>
              </a:rPr>
              <a:t> Despite the scandal, the stock price rebounded, indicating Wells Fargo’s ability to regain investor trust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Start Date: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685800" lvl="1" indent="-228600">
              <a:buFont typeface="+mj-lt"/>
              <a:buAutoNum type="arabicPeriod"/>
            </a:pPr>
            <a:r>
              <a:rPr lang="en-US" b="1" dirty="0"/>
              <a:t>The max() function takes the latest (largest) of these minimum dates.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This ensures that all three </a:t>
            </a:r>
            <a:r>
              <a:rPr lang="en-US" dirty="0" err="1"/>
              <a:t>DataFrames</a:t>
            </a:r>
            <a:r>
              <a:rPr lang="en-US" dirty="0"/>
              <a:t> have data from that date onward.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End Date: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The min() function picks the earliest (smallest) of these maximum dates.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ensures that all three </a:t>
            </a:r>
            <a:r>
              <a:rPr lang="en-US" dirty="0" err="1"/>
              <a:t>DataFrames</a:t>
            </a:r>
            <a:r>
              <a:rPr lang="en-US" dirty="0"/>
              <a:t> have data up to that date.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2016 Wells Fargo scandal, all three banks saw stock drops but recovered differently.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JPMorgan Chase (red)</a:t>
            </a:r>
            <a:r>
              <a:rPr lang="en-US" dirty="0"/>
              <a:t> rebounded quickly, continuing an upward trend, showing strong investor confidence.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Bank of America (green)</a:t>
            </a:r>
            <a:r>
              <a:rPr lang="en-US" dirty="0"/>
              <a:t> recovered more slowly but eventually climbed.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Wells Fargo (blue)</a:t>
            </a:r>
            <a:r>
              <a:rPr lang="en-US" dirty="0"/>
              <a:t> struggled the most, staying flat for a while before modest growth, impacted by fines, leadership changes, and reputational damage.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JPM recovered the fastest, while WFC had the hardest time regaining trust.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0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ystem-ui"/>
              </a:rPr>
              <a:t>This ensures that all stocks start at the same level, making trends easier to compare.</a:t>
            </a:r>
          </a:p>
          <a:p>
            <a:endParaRPr lang="en-US" b="0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1990s - Early 2000s:</a:t>
            </a:r>
            <a:r>
              <a:rPr lang="en-US" b="0" i="0" dirty="0">
                <a:effectLst/>
                <a:latin typeface="system-ui"/>
              </a:rPr>
              <a:t> All three banks had a generally upward trend, with WFC (blue) leading most of the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2008 Financial Crisis:</a:t>
            </a:r>
            <a:r>
              <a:rPr lang="en-US" b="0" i="0" dirty="0">
                <a:effectLst/>
                <a:latin typeface="system-ui"/>
              </a:rPr>
              <a:t> All three banks experienced a sharp drop, with BAC (green) declining the most.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Post-2008 Recovery:</a:t>
            </a:r>
            <a:r>
              <a:rPr lang="en-US" b="0" i="0" dirty="0">
                <a:effectLst/>
                <a:latin typeface="system-ui"/>
              </a:rPr>
              <a:t> WFC bounced back strongly and led the growth, while JPM and BAC recovered more slowly.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Wells Fargo Scandal (2016):</a:t>
            </a:r>
            <a:r>
              <a:rPr lang="en-US" b="0" i="0" dirty="0">
                <a:effectLst/>
                <a:latin typeface="system-ui"/>
              </a:rPr>
              <a:t> After 2016, WFC's stock performance weakened, showing more fluctuations compared to JPM and BAC.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Recent Trends:</a:t>
            </a:r>
            <a:r>
              <a:rPr lang="en-US" b="0" i="0" dirty="0">
                <a:effectLst/>
                <a:latin typeface="system-ui"/>
              </a:rPr>
              <a:t> JPM (red) has surged the most, WFC remains volatile, and BAC is growing but at a slower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2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effectLst/>
                <a:latin typeface="system-ui"/>
              </a:rPr>
              <a:t>Prophet (to capture trends &amp; seasonality)</a:t>
            </a:r>
            <a:endParaRPr lang="en-US" sz="1600" dirty="0"/>
          </a:p>
          <a:p>
            <a:endParaRPr lang="en-US" sz="1600" dirty="0"/>
          </a:p>
          <a:p>
            <a:r>
              <a:rPr lang="en-US" sz="1600" b="0" i="0" dirty="0">
                <a:effectLst/>
                <a:latin typeface="system-ui"/>
              </a:rPr>
              <a:t>This method is well-suited for long-term forecasting, making it a strong choice for this 26-year dataset. </a:t>
            </a:r>
          </a:p>
          <a:p>
            <a:endParaRPr lang="en-US" sz="1600" b="0" i="0" dirty="0">
              <a:effectLst/>
              <a:latin typeface="system-ui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General Trend Comparison:</a:t>
            </a:r>
            <a:endParaRPr lang="en-US" sz="2400" dirty="0">
              <a:effectLst/>
              <a:latin typeface="var(--jp-content-font-family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var(--jp-content-font-family)"/>
              </a:rPr>
              <a:t>The forecasts without seasonality (first set of images) show a smoother long-term trend, mostly driven by overall stock price movements.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var(--jp-content-font-family)"/>
              </a:rPr>
              <a:t>The forecasts with seasonality (second set of images) capture additional fluctuations that may be due to recurring patterns, such as economic cycles or quarterly trends.</a:t>
            </a:r>
          </a:p>
          <a:p>
            <a:pPr algn="l"/>
            <a:endParaRPr lang="en-US" sz="2400" b="1" dirty="0">
              <a:effectLst/>
              <a:latin typeface="var(--jp-content-font-family)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Stock-Specific Insights:</a:t>
            </a:r>
          </a:p>
          <a:p>
            <a:pPr algn="l"/>
            <a:endParaRPr lang="en-US" sz="2400" dirty="0">
              <a:effectLst/>
              <a:latin typeface="var(--jp-content-font-family)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WFC (Wells Fargo &amp; Co.):</a:t>
            </a:r>
            <a:r>
              <a:rPr lang="en-US" sz="2400" dirty="0">
                <a:effectLst/>
                <a:latin typeface="var(--jp-content-font-family)"/>
              </a:rPr>
              <a:t> The no-seasonality model predicts a continued decline. The seasonal model also suggests a decline but incorporates fluctuations, possibly indicating cyclical downturns and recoveries.</a:t>
            </a:r>
          </a:p>
          <a:p>
            <a:pPr algn="l"/>
            <a:endParaRPr lang="en-US" sz="2400" b="1" dirty="0">
              <a:effectLst/>
              <a:latin typeface="var(--jp-content-font-family)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JPM (JPMorgan Chase &amp; Co.):</a:t>
            </a:r>
            <a:r>
              <a:rPr lang="en-US" sz="2400" dirty="0">
                <a:effectLst/>
                <a:latin typeface="var(--jp-content-font-family)"/>
              </a:rPr>
              <a:t> Both models predict continued growth, but the seasonal model introduces more variation, reflecting past fluctuations.</a:t>
            </a:r>
          </a:p>
          <a:p>
            <a:pPr algn="l"/>
            <a:endParaRPr lang="en-US" sz="2400" b="1" dirty="0">
              <a:effectLst/>
              <a:latin typeface="var(--jp-content-font-family)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BAC (Bank of America):</a:t>
            </a:r>
            <a:r>
              <a:rPr lang="en-US" sz="2400" dirty="0">
                <a:effectLst/>
                <a:latin typeface="var(--jp-content-font-family)"/>
              </a:rPr>
              <a:t> The no-seasonality model predicts steady growth. The seasonal model also predicts growth but with additional variation that follows past cyclical patterns.</a:t>
            </a:r>
          </a:p>
          <a:p>
            <a:pPr algn="l"/>
            <a:endParaRPr lang="en-US" sz="2400" b="1" dirty="0">
              <a:effectLst/>
              <a:latin typeface="var(--jp-content-font-family)"/>
            </a:endParaRPr>
          </a:p>
          <a:p>
            <a:pPr algn="l"/>
            <a:endParaRPr lang="en-US" sz="2400" b="1" dirty="0">
              <a:effectLst/>
              <a:latin typeface="var(--jp-content-font-family)"/>
            </a:endParaRPr>
          </a:p>
          <a:p>
            <a:pPr algn="l"/>
            <a:r>
              <a:rPr lang="en-US" sz="2400" b="1" dirty="0">
                <a:effectLst/>
                <a:latin typeface="var(--jp-content-font-family)"/>
              </a:rPr>
              <a:t>Impact of Seasonality on Forecasts:</a:t>
            </a:r>
            <a:endParaRPr lang="en-US" sz="2400" dirty="0">
              <a:effectLst/>
              <a:latin typeface="var(--jp-content-font-family)"/>
            </a:endParaRPr>
          </a:p>
          <a:p>
            <a:pPr algn="l"/>
            <a:r>
              <a:rPr lang="en-US" sz="2400" dirty="0">
                <a:effectLst/>
                <a:latin typeface="var(--jp-content-font-family)"/>
              </a:rPr>
              <a:t>The seasonal models generally capture historical fluctuations more accurately, leading to slightly different future predictions. The no-seasonality models assume a more linear trend, which might not fully reflect the real-world influences on stock prices.</a:t>
            </a:r>
          </a:p>
          <a:p>
            <a:pPr algn="r"/>
            <a:r>
              <a:rPr lang="en-US" sz="2400" dirty="0">
                <a:effectLst/>
                <a:latin typeface="var(--jp-cell-prompt-font-family)"/>
              </a:rPr>
              <a:t>[59]:</a:t>
            </a:r>
          </a:p>
          <a:p>
            <a:pPr algn="l"/>
            <a:br>
              <a:rPr lang="en-US" sz="2400" b="0" i="0" dirty="0">
                <a:effectLst/>
                <a:latin typeface="Menlo" panose="020B0609030804020204" pitchFamily="49" charset="0"/>
              </a:rPr>
            </a:br>
            <a:endParaRPr lang="en-US" sz="2400" b="0" i="0" dirty="0">
              <a:effectLst/>
              <a:latin typeface="Menlo" panose="020B0609030804020204" pitchFamily="49" charset="0"/>
            </a:endParaRP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6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ystem-ui"/>
              </a:rPr>
              <a:t>As we can see, the results show that the RMSE values for the </a:t>
            </a:r>
            <a:r>
              <a:rPr lang="en-US" b="1" i="0" dirty="0">
                <a:effectLst/>
                <a:latin typeface="system-ui"/>
              </a:rPr>
              <a:t>forecasts with seasonality</a:t>
            </a:r>
            <a:r>
              <a:rPr lang="en-US" b="0" i="0" dirty="0">
                <a:effectLst/>
                <a:latin typeface="system-ui"/>
              </a:rPr>
              <a:t> are slightly lower than those without seasonality for all three stocks. This suggests that incorporating seasonality into the Prophet model slightly improved the forecasting accuracy.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2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ystem-ui"/>
              </a:rPr>
              <a:t>Wells Fargo and JPM saw a slight increase in MAPE with seasonality, meaning forecasts became marginally less accurate in percentage terms. </a:t>
            </a:r>
          </a:p>
          <a:p>
            <a:endParaRPr lang="en-US" b="0" i="0" dirty="0">
              <a:effectLst/>
              <a:latin typeface="system-ui"/>
            </a:endParaRPr>
          </a:p>
          <a:p>
            <a:r>
              <a:rPr lang="en-US" b="0" i="0" dirty="0">
                <a:effectLst/>
                <a:latin typeface="system-ui"/>
              </a:rPr>
              <a:t>BAC saw a slight improvement (10.4855 → 10.4045), but the change is minimal.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C336B-43C5-DE45-A850-86FAE3BDF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.bankofamerica.com/shareholder-information/historical-data" TargetMode="External"/><Relationship Id="rId2" Type="http://schemas.openxmlformats.org/officeDocument/2006/relationships/hyperlink" Target="https://www.kaggle.com/datasets/varpit94/wells-fargo-stock-data-updated-till-30jun-2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ing.com/equities/jp-morgan-chase-historical-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52A9-D1E0-F8F1-0EBB-2695C4450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WFC Stock Market Impact Analysis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2DFD0-C3F4-FA34-757F-BBE1A4F1C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Regis University – MSDS692 s40 - Data Science Practicum I</a:t>
            </a:r>
            <a:endParaRPr lang="en-US" b="0" dirty="0">
              <a:effectLst/>
            </a:endParaRPr>
          </a:p>
          <a:p>
            <a:pPr rtl="0">
              <a:lnSpc>
                <a:spcPct val="90000"/>
              </a:lnSpc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Instructor: </a:t>
            </a:r>
            <a:r>
              <a:rPr lang="en-US" dirty="0">
                <a:latin typeface="Arial" panose="020B0604020202020204" pitchFamily="34" charset="0"/>
              </a:rPr>
              <a:t>Mike Busch</a:t>
            </a:r>
          </a:p>
          <a:p>
            <a:pPr rtl="0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</a:rPr>
              <a:t>Lizbeth Bolano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3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597C-068E-836B-25D5-9C05E055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884CBEA5-9A11-6319-688C-1B2BCAF1B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157" y="500444"/>
            <a:ext cx="11097685" cy="58571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868F258-D243-00C4-D785-EBDB3CC799FE}"/>
              </a:ext>
            </a:extLst>
          </p:cNvPr>
          <p:cNvSpPr/>
          <p:nvPr/>
        </p:nvSpPr>
        <p:spPr>
          <a:xfrm>
            <a:off x="8599990" y="3429000"/>
            <a:ext cx="254643" cy="10272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C506F1-6890-709C-AF00-4550655C4575}"/>
              </a:ext>
            </a:extLst>
          </p:cNvPr>
          <p:cNvSpPr/>
          <p:nvPr/>
        </p:nvSpPr>
        <p:spPr>
          <a:xfrm>
            <a:off x="8613493" y="5069708"/>
            <a:ext cx="254643" cy="3954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6394-9259-3F9A-F49F-3AD36F3B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Normalize Prices for Comparison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Content Placeholder 4" descr="A graph of stock prices&#10;&#10;AI-generated content may be incorrect.">
            <a:extLst>
              <a:ext uri="{FF2B5EF4-FFF2-40B4-BE49-F238E27FC236}">
                <a16:creationId xmlns:a16="http://schemas.microsoft.com/office/drawing/2014/main" id="{9CB88917-3DBA-109A-46AC-7EDB45E6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326" y="1427747"/>
            <a:ext cx="9762534" cy="5128272"/>
          </a:xfrm>
        </p:spPr>
      </p:pic>
    </p:spTree>
    <p:extLst>
      <p:ext uri="{BB962C8B-B14F-4D97-AF65-F5344CB8AC3E}">
        <p14:creationId xmlns:p14="http://schemas.microsoft.com/office/powerpoint/2010/main" val="180598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B52D45-4168-D875-FD8C-EC2F6204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446" y="2728990"/>
            <a:ext cx="3427054" cy="1301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Time series </a:t>
            </a:r>
            <a:br>
              <a:rPr lang="en-US" sz="4800" dirty="0"/>
            </a:br>
            <a:r>
              <a:rPr lang="en-US" sz="4800" dirty="0"/>
              <a:t>analysis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1D2CE0-9C2C-22EE-B616-A596F0807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" y="530"/>
            <a:ext cx="3565607" cy="685693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0EDF766-786E-7A59-3012-A681D5F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286" y="9525"/>
            <a:ext cx="3600450" cy="68580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05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BC9E-1DD8-9C91-9A82-4A7B6D0A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ystem-ui"/>
              </a:rPr>
              <a:t>Compare Errors Using RMSE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7F4F-ACDC-2C7E-7F46-437DA018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system-ui"/>
              </a:rPr>
              <a:t>To see which model is more accurate, I will calculate the Root Mean Squared Error (RMSE) for both models.</a:t>
            </a:r>
            <a:br>
              <a:rPr lang="en-US" b="0" i="0" dirty="0">
                <a:effectLst/>
                <a:latin typeface="system-ui"/>
              </a:rPr>
            </a:br>
            <a:r>
              <a:rPr lang="en-US" b="0" i="0" dirty="0">
                <a:effectLst/>
                <a:latin typeface="system-ui"/>
              </a:rPr>
              <a:t>A lower RMSE means the forecast is more accurate.</a:t>
            </a:r>
            <a:br>
              <a:rPr lang="en-US" b="0" i="0" dirty="0"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Picture 4" descr="Black text on a white background&#10;&#10;AI-generated content may be incorrect.">
            <a:extLst>
              <a:ext uri="{FF2B5EF4-FFF2-40B4-BE49-F238E27FC236}">
                <a16:creationId xmlns:a16="http://schemas.microsoft.com/office/drawing/2014/main" id="{AA806FB9-AECD-661F-5110-5FCA28C2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95" y="4020344"/>
            <a:ext cx="4938832" cy="1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8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9AA3-A7BD-3263-A5C1-FF8FDF79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system-ui"/>
              </a:rPr>
              <a:t>Compare Mean Absolute Percentage Error (MAPE)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B5414-FBCD-3E38-29B1-3C1B2ACF7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system-ui"/>
              </a:rPr>
              <a:t>MAPE gives a percentage-based error measure:</a:t>
            </a:r>
          </a:p>
          <a:p>
            <a:pPr algn="l"/>
            <a:r>
              <a:rPr lang="en-US" b="0" i="0" dirty="0">
                <a:effectLst/>
                <a:latin typeface="system-ui"/>
              </a:rPr>
              <a:t>The lower the MAPE, the better the model performs.</a:t>
            </a:r>
          </a:p>
          <a:p>
            <a:endParaRPr lang="en-US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0411DE9-57E5-219C-9AA2-626AE535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17" y="3717756"/>
            <a:ext cx="4837788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55AFEB0-555E-984D-F781-DF99FD3AE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47552"/>
            <a:ext cx="4079403" cy="3979091"/>
          </a:xfrm>
        </p:spPr>
      </p:pic>
      <p:pic>
        <p:nvPicPr>
          <p:cNvPr id="6" name="Content Placeholder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98E00682-BB0E-038F-EC65-A9CD3B22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9"/>
          <a:stretch/>
        </p:blipFill>
        <p:spPr>
          <a:xfrm>
            <a:off x="4079404" y="847552"/>
            <a:ext cx="4047688" cy="3979091"/>
          </a:xfrm>
          <a:prstGeom prst="rect">
            <a:avLst/>
          </a:prstGeom>
        </p:spPr>
      </p:pic>
      <p:pic>
        <p:nvPicPr>
          <p:cNvPr id="7" name="Content Placeholder 4" descr="A graph of the same time&#10;&#10;AI-generated content may be incorrect.">
            <a:extLst>
              <a:ext uri="{FF2B5EF4-FFF2-40B4-BE49-F238E27FC236}">
                <a16:creationId xmlns:a16="http://schemas.microsoft.com/office/drawing/2014/main" id="{E4FF8701-5771-BBC7-1A39-C591FE5B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597" y="847552"/>
            <a:ext cx="4079403" cy="39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8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0A407E35-22B4-5195-193C-34A1317D1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727" y="2562790"/>
            <a:ext cx="10764546" cy="1732419"/>
          </a:xfrm>
        </p:spPr>
      </p:pic>
    </p:spTree>
    <p:extLst>
      <p:ext uri="{BB962C8B-B14F-4D97-AF65-F5344CB8AC3E}">
        <p14:creationId xmlns:p14="http://schemas.microsoft.com/office/powerpoint/2010/main" val="264112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4C2499B7-CF15-0B8A-D744-1341682A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0505" y="3316287"/>
            <a:ext cx="5510226" cy="3541712"/>
          </a:xfrm>
        </p:spPr>
      </p:pic>
      <p:pic>
        <p:nvPicPr>
          <p:cNvPr id="7" name="Picture 6" descr="A chart of different colored boxes&#10;&#10;AI-generated content may be incorrect.">
            <a:extLst>
              <a:ext uri="{FF2B5EF4-FFF2-40B4-BE49-F238E27FC236}">
                <a16:creationId xmlns:a16="http://schemas.microsoft.com/office/drawing/2014/main" id="{2717CA67-7A6B-BE62-7132-0E1B6B1CB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515" y="1"/>
            <a:ext cx="5213685" cy="3370005"/>
          </a:xfrm>
          <a:prstGeom prst="rect">
            <a:avLst/>
          </a:prstGeom>
        </p:spPr>
      </p:pic>
      <p:pic>
        <p:nvPicPr>
          <p:cNvPr id="9" name="Picture 8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7C477EAD-535B-A4FF-5F01-D7CC2FA62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773" y="3211525"/>
            <a:ext cx="5510227" cy="36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6A56-DBA4-D4B2-ECBA-1A15DA80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Key 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C3A2-138E-C4A2-DDC7-4BC5D0B1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80" y="2249486"/>
            <a:ext cx="10293432" cy="39899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JPM was the most resilient post-scandal, maintaining strong investor trust.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WFC faced the hardest hit and showed inconsistent recovery.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BAC followed a moderate recovery 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Seasonality had minimal impact on stock prices.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80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46D1-4976-DDE1-8680-76ABCE96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721988"/>
          </a:xfrm>
        </p:spPr>
        <p:txBody>
          <a:bodyPr>
            <a:normAutofit/>
          </a:bodyPr>
          <a:lstStyle/>
          <a:p>
            <a:r>
              <a:rPr lang="en-US" sz="6600" dirty="0"/>
              <a:t>THANKS, GRACIAS!</a:t>
            </a:r>
          </a:p>
        </p:txBody>
      </p:sp>
    </p:spTree>
    <p:extLst>
      <p:ext uri="{BB962C8B-B14F-4D97-AF65-F5344CB8AC3E}">
        <p14:creationId xmlns:p14="http://schemas.microsoft.com/office/powerpoint/2010/main" val="220569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0174-1A35-9F0D-5E5D-409DBC54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001DA-384B-E8DA-152E-9800CFD7E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b="1" i="0" dirty="0">
              <a:effectLst/>
              <a:latin typeface="system-ui"/>
            </a:endParaRPr>
          </a:p>
          <a:p>
            <a:pPr marL="0" indent="0" algn="l">
              <a:buNone/>
            </a:pPr>
            <a:r>
              <a:rPr lang="en-US" dirty="0"/>
              <a:t>Analyze how the fake accounts scandal in 2016 affected Wells Fargo's stock price and market position during the period from 1996 to 2022.</a:t>
            </a:r>
            <a:endParaRPr lang="en-US" dirty="0">
              <a:latin typeface="system-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3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EE6B-F10D-AE5A-E519-F24D464F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Methods</a:t>
            </a:r>
            <a:br>
              <a:rPr lang="en-US" b="1" i="0" dirty="0">
                <a:effectLst/>
                <a:latin typeface="system-u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25B0-6B50-B4E2-9A6E-F25C84E52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Comparative Analysis</a:t>
            </a:r>
            <a:r>
              <a:rPr lang="en-US" b="0" i="0" dirty="0">
                <a:effectLst/>
                <a:latin typeface="system-ui"/>
              </a:rPr>
              <a:t>: Compare WFC’s stock performance to competitors like JPMorgan Chase and Bank of America.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Time Series Analysis</a:t>
            </a:r>
            <a:r>
              <a:rPr lang="en-US" b="0" i="0" dirty="0">
                <a:effectLst/>
                <a:latin typeface="system-ui"/>
              </a:rPr>
              <a:t>: Analyze Wells Fargo's (WFC), JPMorgan Chase and Bank of America stock price before, during, and after the scandal using Prophet.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8283-F070-7DFB-ACFF-73A366B0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ystem-ui"/>
              </a:rPr>
              <a:t>Stock Data: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038E8-5E5F-CCF4-8A07-92B6B9A2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effectLst/>
                <a:latin typeface="system-ui"/>
                <a:hlinkClick r:id="rId2"/>
              </a:rPr>
              <a:t>Kaggle: WELLS FARGO Stock Data</a:t>
            </a:r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0" i="0" u="none" strike="noStrike" dirty="0">
                <a:effectLst/>
                <a:latin typeface="system-ui"/>
                <a:hlinkClick r:id="rId3"/>
              </a:rPr>
              <a:t>BAC.com: BAC Stock Data</a:t>
            </a:r>
            <a:endParaRPr lang="en-US" b="0" i="0" dirty="0">
              <a:effectLst/>
              <a:latin typeface="system-ui"/>
            </a:endParaRPr>
          </a:p>
          <a:p>
            <a:pPr algn="l"/>
            <a:r>
              <a:rPr lang="en-US" b="0" i="0" u="none" strike="noStrike" dirty="0">
                <a:effectLst/>
                <a:latin typeface="system-ui"/>
                <a:hlinkClick r:id="rId4"/>
              </a:rPr>
              <a:t>Investing.com: JPM Stock Data</a:t>
            </a:r>
            <a:endParaRPr lang="en-US" b="0" i="0" dirty="0">
              <a:effectLst/>
              <a:latin typeface="system-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7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D78DFC93-FA50-C7E1-448E-9D6A1090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753" y="1186916"/>
            <a:ext cx="4961841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the price of a stock market&#10;&#10;AI-generated content may be incorrect.">
            <a:extLst>
              <a:ext uri="{FF2B5EF4-FFF2-40B4-BE49-F238E27FC236}">
                <a16:creationId xmlns:a16="http://schemas.microsoft.com/office/drawing/2014/main" id="{4E81A8DF-B283-C580-9AC3-8A8EE2D6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267" y="426013"/>
            <a:ext cx="11165466" cy="6005973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FC2F042-D989-6F08-A733-505763BBAFC1}"/>
              </a:ext>
            </a:extLst>
          </p:cNvPr>
          <p:cNvSpPr/>
          <p:nvPr/>
        </p:nvSpPr>
        <p:spPr>
          <a:xfrm>
            <a:off x="9653289" y="1250066"/>
            <a:ext cx="659757" cy="2013995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A6A4B4-2A86-B918-D84E-FE240E57A358}"/>
              </a:ext>
            </a:extLst>
          </p:cNvPr>
          <p:cNvCxnSpPr/>
          <p:nvPr/>
        </p:nvCxnSpPr>
        <p:spPr>
          <a:xfrm flipV="1">
            <a:off x="6447099" y="2870522"/>
            <a:ext cx="1562582" cy="87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1AA2F-32B3-0D58-FBF6-69FC96E72AE0}"/>
              </a:ext>
            </a:extLst>
          </p:cNvPr>
          <p:cNvCxnSpPr>
            <a:cxnSpLocks/>
          </p:cNvCxnSpPr>
          <p:nvPr/>
        </p:nvCxnSpPr>
        <p:spPr>
          <a:xfrm flipV="1">
            <a:off x="8866208" y="1597306"/>
            <a:ext cx="671331" cy="1666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39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F2591-26D3-5FC6-CB19-D6A4EA5E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794" y="2478386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000" b="1" i="0" dirty="0">
                <a:solidFill>
                  <a:srgbClr val="FFFFFF"/>
                </a:solidFill>
                <a:effectLst/>
                <a:latin typeface="system-ui"/>
              </a:rPr>
              <a:t>Comparison of WFC Stock Price Trends Against JPMorgan Chase &amp; Bank of America</a:t>
            </a:r>
            <a:br>
              <a:rPr lang="en-US" sz="2000" b="1" i="0" dirty="0">
                <a:solidFill>
                  <a:srgbClr val="FFFFFF"/>
                </a:solidFill>
                <a:effectLst/>
                <a:latin typeface="system-ui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3D6BC9F-748A-5BC3-16B7-CEEBACF6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12" y="846752"/>
            <a:ext cx="4995719" cy="51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52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BB67903-A56E-B2D5-56FD-65C154D9B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25" y="1658144"/>
            <a:ext cx="6068133" cy="3541712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23C030-C79E-B18D-4F0E-740A5942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58" y="1174750"/>
            <a:ext cx="5588000" cy="45085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617262-106A-56A5-C763-F403B356C45F}"/>
              </a:ext>
            </a:extLst>
          </p:cNvPr>
          <p:cNvSpPr/>
          <p:nvPr/>
        </p:nvSpPr>
        <p:spPr>
          <a:xfrm>
            <a:off x="4676169" y="1600269"/>
            <a:ext cx="648181" cy="1770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1D95B1-1700-CEBF-7276-4D9B3D9E2C6C}"/>
              </a:ext>
            </a:extLst>
          </p:cNvPr>
          <p:cNvSpPr/>
          <p:nvPr/>
        </p:nvSpPr>
        <p:spPr>
          <a:xfrm>
            <a:off x="1576080" y="3268940"/>
            <a:ext cx="648181" cy="17708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408C9-F272-82C0-C0A1-D2097C2F8334}"/>
              </a:ext>
            </a:extLst>
          </p:cNvPr>
          <p:cNvCxnSpPr/>
          <p:nvPr/>
        </p:nvCxnSpPr>
        <p:spPr>
          <a:xfrm>
            <a:off x="6504972" y="4907666"/>
            <a:ext cx="300941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7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7CE8-6894-D5F9-7B18-B25A9BE7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timeframes to match the available data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11D3E20-7535-C1D2-D65C-47C296DAB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5663" y="2388237"/>
            <a:ext cx="9381292" cy="3258584"/>
          </a:xfrm>
        </p:spPr>
      </p:pic>
    </p:spTree>
    <p:extLst>
      <p:ext uri="{BB962C8B-B14F-4D97-AF65-F5344CB8AC3E}">
        <p14:creationId xmlns:p14="http://schemas.microsoft.com/office/powerpoint/2010/main" val="4121870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5633</TotalTime>
  <Words>1608</Words>
  <Application>Microsoft Macintosh PowerPoint</Application>
  <PresentationFormat>Widescreen</PresentationFormat>
  <Paragraphs>140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Menlo</vt:lpstr>
      <vt:lpstr>system-ui</vt:lpstr>
      <vt:lpstr>Tw Cen MT</vt:lpstr>
      <vt:lpstr>var(--jp-cell-prompt-font-family)</vt:lpstr>
      <vt:lpstr>var(--jp-content-font-family)</vt:lpstr>
      <vt:lpstr>Circuit</vt:lpstr>
      <vt:lpstr>WFC Stock Market Impact Analysis </vt:lpstr>
      <vt:lpstr>Objective</vt:lpstr>
      <vt:lpstr>Methods </vt:lpstr>
      <vt:lpstr>Stock Data:</vt:lpstr>
      <vt:lpstr>PowerPoint Presentation</vt:lpstr>
      <vt:lpstr>PowerPoint Presentation</vt:lpstr>
      <vt:lpstr>Comparison of WFC Stock Price Trends Against JPMorgan Chase &amp; Bank of America </vt:lpstr>
      <vt:lpstr>PowerPoint Presentation</vt:lpstr>
      <vt:lpstr>Align timeframes to match the available data</vt:lpstr>
      <vt:lpstr>PowerPoint Presentation</vt:lpstr>
      <vt:lpstr>Normalize Prices for Comparison </vt:lpstr>
      <vt:lpstr>Time series  analysis</vt:lpstr>
      <vt:lpstr>Compare Errors Using RMSE</vt:lpstr>
      <vt:lpstr>Compare Mean Absolute Percentage Error (MAPE)</vt:lpstr>
      <vt:lpstr>PowerPoint Presentation</vt:lpstr>
      <vt:lpstr>PowerPoint Presentation</vt:lpstr>
      <vt:lpstr>PowerPoint Presentation</vt:lpstr>
      <vt:lpstr>Key Takeaways:</vt:lpstr>
      <vt:lpstr>THANKS,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Lizbeth Paola Bolaño Chaparro</dc:creator>
  <cp:lastModifiedBy>Lizbeth Paola Bolaño Chaparro</cp:lastModifiedBy>
  <cp:revision>2</cp:revision>
  <dcterms:created xsi:type="dcterms:W3CDTF">2025-03-03T04:57:28Z</dcterms:created>
  <dcterms:modified xsi:type="dcterms:W3CDTF">2025-03-07T02:50:49Z</dcterms:modified>
</cp:coreProperties>
</file>